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2" r:id="rId3"/>
    <p:sldId id="482" r:id="rId4"/>
    <p:sldId id="487" r:id="rId5"/>
    <p:sldId id="470" r:id="rId6"/>
    <p:sldId id="498" r:id="rId7"/>
    <p:sldId id="497" r:id="rId8"/>
    <p:sldId id="495" r:id="rId9"/>
    <p:sldId id="496" r:id="rId10"/>
    <p:sldId id="471" r:id="rId11"/>
    <p:sldId id="477" r:id="rId12"/>
    <p:sldId id="492" r:id="rId13"/>
    <p:sldId id="480" r:id="rId14"/>
    <p:sldId id="503" r:id="rId15"/>
    <p:sldId id="484" r:id="rId1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0" userDrawn="1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pos="5472">
          <p15:clr>
            <a:srgbClr val="A4A3A4"/>
          </p15:clr>
        </p15:guide>
        <p15:guide id="6" pos="287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4"/>
    <p:restoredTop sz="85971" autoAdjust="0"/>
  </p:normalViewPr>
  <p:slideViewPr>
    <p:cSldViewPr snapToGrid="0" snapToObjects="1">
      <p:cViewPr>
        <p:scale>
          <a:sx n="110" d="100"/>
          <a:sy n="110" d="100"/>
        </p:scale>
        <p:origin x="-1092" y="-72"/>
      </p:cViewPr>
      <p:guideLst>
        <p:guide orient="horz" pos="4080"/>
        <p:guide orient="horz" pos="3600"/>
        <p:guide orient="horz" pos="288"/>
        <p:guide orient="horz" pos="2592"/>
        <p:guide pos="5472"/>
        <p:guide pos="2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5352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2"/>
              <c:layout>
                <c:manualLayout>
                  <c:x val="-6.5672928390781799E-3"/>
                  <c:y val="-4.4191476913954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04493372787077"/>
                      <c:h val="0.09722124921070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0.67</c:v>
                </c:pt>
                <c:pt idx="1">
                  <c:v>0.32</c:v>
                </c:pt>
                <c:pt idx="2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SB 999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0.37</c:v>
                </c:pt>
                <c:pt idx="2">
                  <c:v>0.38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9305856"/>
        <c:axId val="89307392"/>
      </c:barChart>
      <c:catAx>
        <c:axId val="893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07392"/>
        <c:crosses val="autoZero"/>
        <c:auto val="1"/>
        <c:lblAlgn val="ctr"/>
        <c:lblOffset val="100"/>
        <c:noMultiLvlLbl val="0"/>
      </c:catAx>
      <c:valAx>
        <c:axId val="893073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4181874969862"/>
          <c:y val="6.9233313831862694E-2"/>
          <c:w val="0.47753378245170203"/>
          <c:h val="0.207468081226950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2"/>
              <c:layout>
                <c:manualLayout>
                  <c:x val="-6.5672928390781799E-3"/>
                  <c:y val="-4.4191476913954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04493372787077"/>
                      <c:h val="0.09722124921070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0.67</c:v>
                </c:pt>
                <c:pt idx="1">
                  <c:v>0.32</c:v>
                </c:pt>
                <c:pt idx="2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SB 999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0.37</c:v>
                </c:pt>
                <c:pt idx="2">
                  <c:v>0.38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8724224"/>
        <c:axId val="88725760"/>
      </c:barChart>
      <c:catAx>
        <c:axId val="8872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25760"/>
        <c:crosses val="autoZero"/>
        <c:auto val="1"/>
        <c:lblAlgn val="ctr"/>
        <c:lblOffset val="100"/>
        <c:noMultiLvlLbl val="0"/>
      </c:catAx>
      <c:valAx>
        <c:axId val="887257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2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4181874969862"/>
          <c:y val="6.9233313831862694E-2"/>
          <c:w val="0.47753378245170203"/>
          <c:h val="0.207468081226950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2"/>
              <c:layout>
                <c:manualLayout>
                  <c:x val="-6.5672928390781799E-3"/>
                  <c:y val="-4.4191476913954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04493372787077"/>
                      <c:h val="0.09722124921070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0.67</c:v>
                </c:pt>
                <c:pt idx="1">
                  <c:v>0.32</c:v>
                </c:pt>
                <c:pt idx="2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SB 999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0.37</c:v>
                </c:pt>
                <c:pt idx="2">
                  <c:v>0.38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8756992"/>
        <c:axId val="88758528"/>
      </c:barChart>
      <c:catAx>
        <c:axId val="887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58528"/>
        <c:crosses val="autoZero"/>
        <c:auto val="1"/>
        <c:lblAlgn val="ctr"/>
        <c:lblOffset val="100"/>
        <c:noMultiLvlLbl val="0"/>
      </c:catAx>
      <c:valAx>
        <c:axId val="887585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4181874969862"/>
          <c:y val="6.9233313831862694E-2"/>
          <c:w val="0.47753378245170203"/>
          <c:h val="0.207468081226950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2"/>
              <c:layout>
                <c:manualLayout>
                  <c:x val="-6.5672928390781799E-3"/>
                  <c:y val="-4.4191476913954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04493372787077"/>
                      <c:h val="0.09722124921070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0.67</c:v>
                </c:pt>
                <c:pt idx="1">
                  <c:v>0.32</c:v>
                </c:pt>
                <c:pt idx="2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SB 999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 Month Supply</c:v>
                </c:pt>
                <c:pt idx="1">
                  <c:v>3 Month Supply</c:v>
                </c:pt>
                <c:pt idx="2">
                  <c:v>12 Month Supply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0.37</c:v>
                </c:pt>
                <c:pt idx="2">
                  <c:v>0.38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8879872"/>
        <c:axId val="88881408"/>
      </c:barChart>
      <c:catAx>
        <c:axId val="8887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81408"/>
        <c:crosses val="autoZero"/>
        <c:auto val="1"/>
        <c:lblAlgn val="ctr"/>
        <c:lblOffset val="100"/>
        <c:noMultiLvlLbl val="0"/>
      </c:catAx>
      <c:valAx>
        <c:axId val="88881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7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4181874969862"/>
          <c:y val="6.9233313831862694E-2"/>
          <c:w val="0.47753378245170203"/>
          <c:h val="0.207468081226950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86F0619-177F-4882-9009-F1ADD11F0AD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4C61963-C93E-4FEE-A731-797BC319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6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A107C4F-3079-4DDD-9196-EE7C610D0DDE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9C52FA0-1EFE-4E0E-B19B-FA0126D38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8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87493E7-F274-4552-87D9-1EFC0C9EE69A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5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6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5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392" indent="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56637-6459-4621-BCC9-221938A585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392" indent="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392" indent="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52FA0-1EFE-4E0E-B19B-FA0126D382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Torrey Pines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457200" y="4337050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sp>
        <p:nvSpPr>
          <p:cNvPr id="5" name="Picture 7"/>
          <p:cNvSpPr>
            <a:spLocks noChangeAspect="1"/>
          </p:cNvSpPr>
          <p:nvPr userDrawn="1"/>
        </p:nvSpPr>
        <p:spPr bwMode="auto">
          <a:xfrm>
            <a:off x="463550" y="450850"/>
            <a:ext cx="82296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41325"/>
            <a:ext cx="8229600" cy="91457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2510"/>
            <a:ext cx="8229600" cy="113647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655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0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986463"/>
            <a:ext cx="6015038" cy="547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4432"/>
            <a:ext cx="5486400" cy="43837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1170"/>
            <a:ext cx="5486400" cy="622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42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457200" y="1417638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7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986463"/>
            <a:ext cx="6015038" cy="547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0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0E27C5-65E2-DE41-A371-C66DF5B4D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82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Mission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457200" y="4337050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0850"/>
            <a:ext cx="81930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197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41325"/>
            <a:ext cx="8229600" cy="91457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2510"/>
            <a:ext cx="8229600" cy="11364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Carlsb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457200" y="4337050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0850"/>
            <a:ext cx="8229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197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41325"/>
            <a:ext cx="8229600" cy="91457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2510"/>
            <a:ext cx="8229600" cy="11364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197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14613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81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457200" y="1417638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93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93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5986463"/>
            <a:ext cx="6015038" cy="547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457200" y="1417638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1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1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57200" y="5986463"/>
            <a:ext cx="6015038" cy="547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7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457200" y="1417638"/>
            <a:ext cx="8229600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bg1"/>
                </a:solidFill>
              </a:ln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986463"/>
            <a:ext cx="6015038" cy="547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9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986463"/>
            <a:ext cx="6015038" cy="54768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1225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38" y="2098675"/>
            <a:ext cx="822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50" r:id="rId11"/>
    <p:sldLayoutId id="2147484262" r:id="rId12"/>
    <p:sldLayoutId id="2147484251" r:id="rId13"/>
    <p:sldLayoutId id="2147484263" r:id="rId14"/>
    <p:sldLayoutId id="2147484264" r:id="rId15"/>
    <p:sldLayoutId id="2147484265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4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32538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5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9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2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2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Implications of Dispensing Self-Administered Hormonal Contraceptives in a One Year Supply: </a:t>
            </a:r>
            <a:b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A California Case Study</a:t>
            </a:r>
            <a:endParaRPr lang="en-US" sz="2500" dirty="0" smtClean="0"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ea typeface="ＭＳ Ｐゴシック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131" y="1473740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531" y="1626140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931" y="1778540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331" y="1930940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731" y="2083340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31" y="2235740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024" y="5382367"/>
            <a:ext cx="606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_tradnl" b="1" dirty="0">
                <a:solidFill>
                  <a:schemeClr val="bg2"/>
                </a:solidFill>
                <a:cs typeface="Times New Roman" panose="02020603050405020304" pitchFamily="18" charset="0"/>
              </a:rPr>
              <a:t>Sara B. McMenamin, PhD, MPH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7" y="5382367"/>
            <a:ext cx="1179380" cy="1179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507" y="782804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907" y="935204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12" y="29713741"/>
            <a:ext cx="6924777" cy="37913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812" y="29866141"/>
            <a:ext cx="6924777" cy="3791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39" y="5362462"/>
            <a:ext cx="1179379" cy="1179379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307" y="1087604"/>
            <a:ext cx="23815642" cy="2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7" y="5982512"/>
            <a:ext cx="5875162" cy="5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Screen Shot 2011-08-12 at 1.35.24 P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" y="408260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"/>
    </mc:Choice>
    <mc:Fallback xmlns="">
      <p:transition spd="slow" advTm="25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Methods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5" y="1205925"/>
            <a:ext cx="7278077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7292" indent="-34290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CHBRP produced an analysis of SB 999 (2016) addressing the medical effectiveness, cost, and public health impacts </a:t>
            </a:r>
          </a:p>
          <a:p>
            <a:pPr marL="477292" indent="-34290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Based upon:</a:t>
            </a:r>
          </a:p>
          <a:p>
            <a:pPr marL="934492" lvl="1" indent="-34290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Systematic literature review</a:t>
            </a:r>
          </a:p>
          <a:p>
            <a:pPr marL="934492" lvl="1" indent="-34290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California health insurer survey</a:t>
            </a:r>
          </a:p>
          <a:p>
            <a:pPr marL="934492" lvl="1" indent="-34290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Arial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MarketScan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 claims database from </a:t>
            </a:r>
            <a:r>
              <a:rPr lang="en-US" dirty="0" err="1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Truven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 Health Analytics</a:t>
            </a:r>
          </a:p>
        </p:txBody>
      </p:sp>
    </p:spTree>
    <p:extLst>
      <p:ext uri="{BB962C8B-B14F-4D97-AF65-F5344CB8AC3E}">
        <p14:creationId xmlns:p14="http://schemas.microsoft.com/office/powerpoint/2010/main" val="15504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"/>
    </mc:Choice>
    <mc:Fallback xmlns="">
      <p:transition spd="slow" advTm="5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211" y="243160"/>
            <a:ext cx="83655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P</a:t>
            </a:r>
            <a:r>
              <a:rPr lang="en-US" sz="32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rojected Contraceptive Dispensing Patterns at Baseline and Post SB 999, C.A., 2016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5" name="Text Box 364"/>
          <p:cNvSpPr txBox="1">
            <a:spLocks noChangeArrowheads="1"/>
          </p:cNvSpPr>
          <p:nvPr/>
        </p:nvSpPr>
        <p:spPr bwMode="auto">
          <a:xfrm>
            <a:off x="17855028" y="18547391"/>
            <a:ext cx="15489434" cy="17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495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335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5052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9624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419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876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334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buNone/>
            </a:pPr>
            <a:r>
              <a:rPr lang="en-US" altLang="en-US" sz="4000" b="1" dirty="0" smtClean="0">
                <a:latin typeface="Arial" charset="0"/>
              </a:rPr>
              <a:t>Figure </a:t>
            </a:r>
            <a:r>
              <a:rPr lang="en-US" altLang="en-US" sz="4000" b="1" dirty="0">
                <a:latin typeface="Arial" charset="0"/>
              </a:rPr>
              <a:t>1</a:t>
            </a:r>
            <a:r>
              <a:rPr lang="en-US" altLang="en-US" sz="4000" b="1" dirty="0" smtClean="0">
                <a:latin typeface="Arial" charset="0"/>
              </a:rPr>
              <a:t>: Contraceptive Dispensing Patterns at Baseline and Post SB 999, California, 2016. </a:t>
            </a:r>
            <a:endParaRPr lang="en-US" altLang="en-US" sz="4000" b="1" dirty="0">
              <a:latin typeface="Arial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92172230"/>
              </p:ext>
            </p:extLst>
          </p:nvPr>
        </p:nvGraphicFramePr>
        <p:xfrm>
          <a:off x="17709069" y="20203168"/>
          <a:ext cx="15818931" cy="875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94286118"/>
              </p:ext>
            </p:extLst>
          </p:nvPr>
        </p:nvGraphicFramePr>
        <p:xfrm>
          <a:off x="17861469" y="20355568"/>
          <a:ext cx="15818931" cy="875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99819464"/>
              </p:ext>
            </p:extLst>
          </p:nvPr>
        </p:nvGraphicFramePr>
        <p:xfrm>
          <a:off x="18013869" y="20507968"/>
          <a:ext cx="15818931" cy="875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59193969"/>
              </p:ext>
            </p:extLst>
          </p:nvPr>
        </p:nvGraphicFramePr>
        <p:xfrm>
          <a:off x="18166269" y="20660368"/>
          <a:ext cx="15818931" cy="875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34" y="1550059"/>
            <a:ext cx="7404033" cy="4100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34" y="5822060"/>
            <a:ext cx="740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Sources: </a:t>
            </a:r>
            <a:r>
              <a:rPr lang="en-US" sz="1200" dirty="0">
                <a:solidFill>
                  <a:srgbClr val="FFFFFF"/>
                </a:solidFill>
                <a:ea typeface="Arial" charset="0"/>
                <a:cs typeface="Arial" charset="0"/>
              </a:rPr>
              <a:t>Foster DG, </a:t>
            </a:r>
            <a:r>
              <a:rPr lang="en-US" sz="1200" dirty="0" err="1">
                <a:solidFill>
                  <a:srgbClr val="FFFFFF"/>
                </a:solidFill>
                <a:ea typeface="Arial" charset="0"/>
                <a:cs typeface="Arial" charset="0"/>
              </a:rPr>
              <a:t>Hulett</a:t>
            </a:r>
            <a:r>
              <a:rPr lang="en-US" sz="1200" dirty="0">
                <a:solidFill>
                  <a:srgbClr val="FFFFFF"/>
                </a:solidFill>
                <a:ea typeface="Arial" charset="0"/>
                <a:cs typeface="Arial" charset="0"/>
              </a:rPr>
              <a:t> D, </a:t>
            </a:r>
            <a:r>
              <a:rPr lang="en-US" sz="1200" dirty="0" err="1">
                <a:solidFill>
                  <a:srgbClr val="FFFFFF"/>
                </a:solidFill>
                <a:ea typeface="Arial" charset="0"/>
                <a:cs typeface="Arial" charset="0"/>
              </a:rPr>
              <a:t>Bradsberry</a:t>
            </a:r>
            <a:r>
              <a:rPr lang="en-US" sz="1200" dirty="0">
                <a:solidFill>
                  <a:srgbClr val="FFFFFF"/>
                </a:solidFill>
                <a:ea typeface="Arial" charset="0"/>
                <a:cs typeface="Arial" charset="0"/>
              </a:rPr>
              <a:t> M, </a:t>
            </a:r>
            <a:r>
              <a:rPr lang="en-US" sz="1200" dirty="0" err="1">
                <a:solidFill>
                  <a:srgbClr val="FFFFFF"/>
                </a:solidFill>
                <a:ea typeface="Arial" charset="0"/>
                <a:cs typeface="Arial" charset="0"/>
              </a:rPr>
              <a:t>Darney</a:t>
            </a:r>
            <a:r>
              <a:rPr lang="en-US" sz="1200" dirty="0">
                <a:solidFill>
                  <a:srgbClr val="FFFFFF"/>
                </a:solidFill>
                <a:ea typeface="Arial" charset="0"/>
                <a:cs typeface="Arial" charset="0"/>
              </a:rPr>
              <a:t> P, </a:t>
            </a:r>
            <a:r>
              <a:rPr lang="en-US" sz="1200" dirty="0" err="1">
                <a:solidFill>
                  <a:srgbClr val="FFFFFF"/>
                </a:solidFill>
                <a:ea typeface="Arial" charset="0"/>
                <a:cs typeface="Arial" charset="0"/>
              </a:rPr>
              <a:t>Policar</a:t>
            </a:r>
            <a:r>
              <a:rPr lang="en-US" sz="1200" dirty="0">
                <a:solidFill>
                  <a:srgbClr val="FFFFFF"/>
                </a:solidFill>
                <a:ea typeface="Arial" charset="0"/>
                <a:cs typeface="Arial" charset="0"/>
              </a:rPr>
              <a:t> M. Number of oral contraceptive pill packages dispensed and subsequent unintended pregnancies. Obstetrics &amp; Gynecology. 2011 Mar 1;117(3):566-72; </a:t>
            </a:r>
            <a:r>
              <a:rPr lang="en-US" sz="1200" dirty="0">
                <a:solidFill>
                  <a:schemeClr val="bg1"/>
                </a:solidFill>
              </a:rPr>
              <a:t>McMenamin SB, Charles SA, </a:t>
            </a:r>
            <a:r>
              <a:rPr lang="en-US" sz="1200" dirty="0" err="1">
                <a:solidFill>
                  <a:schemeClr val="bg1"/>
                </a:solidFill>
              </a:rPr>
              <a:t>Tabatabaeepour</a:t>
            </a:r>
            <a:r>
              <a:rPr lang="en-US" sz="1200" dirty="0">
                <a:solidFill>
                  <a:schemeClr val="bg1"/>
                </a:solidFill>
              </a:rPr>
              <a:t> N, </a:t>
            </a:r>
            <a:r>
              <a:rPr lang="en-US" sz="1200" dirty="0" err="1">
                <a:solidFill>
                  <a:schemeClr val="bg1"/>
                </a:solidFill>
              </a:rPr>
              <a:t>Shigekawa</a:t>
            </a:r>
            <a:r>
              <a:rPr lang="en-US" sz="1200" dirty="0">
                <a:solidFill>
                  <a:schemeClr val="bg1"/>
                </a:solidFill>
              </a:rPr>
              <a:t> E, Corbett G. Implications of dispensing self-administered hormonal contraceptives in a 1-year supply: a California case study. Contraception. 2017 Jan 4.</a:t>
            </a:r>
          </a:p>
        </p:txBody>
      </p:sp>
    </p:spTree>
    <p:extLst>
      <p:ext uri="{BB962C8B-B14F-4D97-AF65-F5344CB8AC3E}">
        <p14:creationId xmlns:p14="http://schemas.microsoft.com/office/powerpoint/2010/main" val="11499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"/>
    </mc:Choice>
    <mc:Fallback xmlns="">
      <p:transition spd="slow" advTm="6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206" y="112678"/>
            <a:ext cx="836558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Projected Health Care Expenditures for the Insured Populations, All Ages, C.A., 2017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97900"/>
              </p:ext>
            </p:extLst>
          </p:nvPr>
        </p:nvGraphicFramePr>
        <p:xfrm>
          <a:off x="763928" y="1340345"/>
          <a:ext cx="7083707" cy="47651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1449"/>
                <a:gridCol w="1761615"/>
                <a:gridCol w="1524475"/>
                <a:gridCol w="1166168"/>
              </a:tblGrid>
              <a:tr h="592887"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Without</a:t>
                      </a:r>
                      <a:r>
                        <a:rPr lang="en-US" sz="1600" baseline="0" dirty="0" smtClean="0"/>
                        <a:t> SB 999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(in millions)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With SB 999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(in</a:t>
                      </a:r>
                      <a:r>
                        <a:rPr lang="en-US" sz="1600" baseline="0" dirty="0" smtClean="0"/>
                        <a:t> millions)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 (%)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285014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Payer Expenditures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531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Private</a:t>
                      </a:r>
                      <a:r>
                        <a:rPr lang="en-US" sz="1600" baseline="0" dirty="0" smtClean="0"/>
                        <a:t> Employer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/>
                        <a:t>$64,837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$64,825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-0.02%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531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Public</a:t>
                      </a:r>
                      <a:r>
                        <a:rPr lang="en-US" sz="1600" baseline="0" dirty="0" smtClean="0"/>
                        <a:t> Employer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/>
                        <a:t>  $4,756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$4,754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-0.04%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3626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Medicaid</a:t>
                      </a:r>
                      <a:r>
                        <a:rPr lang="en-US" sz="1600" baseline="0" dirty="0" smtClean="0"/>
                        <a:t> Managed Care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/>
                        <a:t>$16,671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$16,671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0.00%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337906">
                <a:tc gridSpan="4">
                  <a:txBody>
                    <a:bodyPr/>
                    <a:lstStyle/>
                    <a:p>
                      <a:pPr marL="0" marR="0" lvl="0" indent="0" algn="l" defTabSz="2438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Enrollee Expenditures</a:t>
                      </a:r>
                      <a:endParaRPr lang="en-US" sz="1600" b="1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 hMerge="1">
                  <a:txBody>
                    <a:bodyPr/>
                    <a:lstStyle/>
                    <a:p>
                      <a:pPr marL="0" lvl="0"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 hMerge="1">
                  <a:txBody>
                    <a:bodyPr/>
                    <a:lstStyle/>
                    <a:p>
                      <a:pPr marL="0"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 hMerge="1">
                  <a:txBody>
                    <a:bodyPr/>
                    <a:lstStyle/>
                    <a:p>
                      <a:pPr marL="0"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531113">
                <a:tc>
                  <a:txBody>
                    <a:bodyPr/>
                    <a:lstStyle/>
                    <a:p>
                      <a:pPr marL="0" marR="0" indent="0" algn="l" defTabSz="2438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Individual Premium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0" marR="0" lvl="0" indent="0" algn="ctr" defTabSz="2438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$22,073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0" marR="0" indent="0" algn="ctr" defTabSz="2438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$22,068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-0.02%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531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Share of the Premium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/>
                        <a:t>$20,496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$20,492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-0.02%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531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Enrollee cost-sharing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/>
                        <a:t>$16,248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$16,230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-0.12%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  <a:tr h="531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Total Expenditures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/>
                        <a:t>$145,082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$145,039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1600" dirty="0" smtClean="0"/>
                        <a:t>-0.03%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928" y="6211669"/>
            <a:ext cx="740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Source: </a:t>
            </a:r>
            <a:r>
              <a:rPr lang="en-US" sz="1200" dirty="0" err="1" smtClean="0">
                <a:solidFill>
                  <a:schemeClr val="bg1"/>
                </a:solidFill>
              </a:rPr>
              <a:t>McMenamin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SB, Charles SA, </a:t>
            </a:r>
            <a:r>
              <a:rPr lang="en-US" sz="1200" dirty="0" err="1">
                <a:solidFill>
                  <a:schemeClr val="bg1"/>
                </a:solidFill>
              </a:rPr>
              <a:t>Tabatabaeepour</a:t>
            </a:r>
            <a:r>
              <a:rPr lang="en-US" sz="1200" dirty="0">
                <a:solidFill>
                  <a:schemeClr val="bg1"/>
                </a:solidFill>
              </a:rPr>
              <a:t> N, </a:t>
            </a:r>
            <a:r>
              <a:rPr lang="en-US" sz="1200" dirty="0" err="1">
                <a:solidFill>
                  <a:schemeClr val="bg1"/>
                </a:solidFill>
              </a:rPr>
              <a:t>Shigekawa</a:t>
            </a:r>
            <a:r>
              <a:rPr lang="en-US" sz="1200" dirty="0">
                <a:solidFill>
                  <a:schemeClr val="bg1"/>
                </a:solidFill>
              </a:rPr>
              <a:t> E, Corbett G. Implications of dispensing self-administered hormonal contraceptives in a 1-year supply: a California case study. Contraception. 2017 Jan 4.</a:t>
            </a:r>
          </a:p>
        </p:txBody>
      </p:sp>
    </p:spTree>
    <p:extLst>
      <p:ext uri="{BB962C8B-B14F-4D97-AF65-F5344CB8AC3E}">
        <p14:creationId xmlns:p14="http://schemas.microsoft.com/office/powerpoint/2010/main" val="14180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"/>
    </mc:Choice>
    <mc:Fallback xmlns="">
      <p:transition spd="slow" advTm="52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488" y="108975"/>
            <a:ext cx="84003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Consequences of Uses of Contraceptives, Women aged 15-44, without and with SB 999, 2016.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50374"/>
              </p:ext>
            </p:extLst>
          </p:nvPr>
        </p:nvGraphicFramePr>
        <p:xfrm>
          <a:off x="821803" y="2052719"/>
          <a:ext cx="7385588" cy="3662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9888"/>
                <a:gridCol w="1275700"/>
                <a:gridCol w="1438517"/>
                <a:gridCol w="1511483"/>
              </a:tblGrid>
              <a:tr h="998120">
                <a:tc>
                  <a:txBody>
                    <a:bodyPr/>
                    <a:lstStyle/>
                    <a:p>
                      <a:pPr algn="l"/>
                      <a:endParaRPr lang="en-US" sz="240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Pre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SB 999</a:t>
                      </a: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 Post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SB 999</a:t>
                      </a:r>
                      <a:endParaRPr lang="en-US" sz="240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Projected Impact</a:t>
                      </a:r>
                      <a:endParaRPr lang="en-US" sz="240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</a:tr>
              <a:tr h="6660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 Unintended pregnancy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aseline="0" dirty="0" smtClean="0"/>
                        <a:t>67,000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52,000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200" baseline="0" dirty="0" smtClean="0"/>
                        <a:t>-15,000     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</a:tr>
              <a:tr h="6660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    Live Delivery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aseline="0" dirty="0" smtClean="0"/>
                        <a:t>28,000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22,000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200" baseline="0" dirty="0" smtClean="0"/>
                        <a:t> -6,000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</a:tr>
              <a:tr h="666040"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/>
                        <a:t>    Miscarriage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aseline="0" dirty="0" smtClean="0"/>
                        <a:t>9,000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 7,000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200" baseline="0" dirty="0" smtClean="0"/>
                        <a:t> -2,000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</a:tr>
              <a:tr h="666040"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/>
                        <a:t>    Abortion</a:t>
                      </a:r>
                      <a:endParaRPr lang="en-US" sz="2200" b="1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aseline="0" dirty="0" smtClean="0"/>
                        <a:t>30,000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23,000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200" baseline="0" dirty="0" smtClean="0"/>
                        <a:t> -7,000</a:t>
                      </a:r>
                      <a:endParaRPr lang="en-US" sz="2200" b="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6329" marR="16329" marT="8164" marB="816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580" y="5758296"/>
            <a:ext cx="740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Sources: McMenamin </a:t>
            </a:r>
            <a:r>
              <a:rPr lang="en-US" sz="1200" dirty="0">
                <a:solidFill>
                  <a:schemeClr val="bg1"/>
                </a:solidFill>
              </a:rPr>
              <a:t>SB, Charles SA, </a:t>
            </a:r>
            <a:r>
              <a:rPr lang="en-US" sz="1200" dirty="0" err="1">
                <a:solidFill>
                  <a:schemeClr val="bg1"/>
                </a:solidFill>
              </a:rPr>
              <a:t>Tabatabaeepour</a:t>
            </a:r>
            <a:r>
              <a:rPr lang="en-US" sz="1200" dirty="0">
                <a:solidFill>
                  <a:schemeClr val="bg1"/>
                </a:solidFill>
              </a:rPr>
              <a:t> N, </a:t>
            </a:r>
            <a:r>
              <a:rPr lang="en-US" sz="1200" dirty="0" err="1">
                <a:solidFill>
                  <a:schemeClr val="bg1"/>
                </a:solidFill>
              </a:rPr>
              <a:t>Shigekawa</a:t>
            </a:r>
            <a:r>
              <a:rPr lang="en-US" sz="1200" dirty="0">
                <a:solidFill>
                  <a:schemeClr val="bg1"/>
                </a:solidFill>
              </a:rPr>
              <a:t> E, Corbett G. Implications of dispensing self-administered hormonal contraceptives in a 1-year supply: a California case study. Contraception. 2017 Jan 4.</a:t>
            </a:r>
          </a:p>
        </p:txBody>
      </p:sp>
    </p:spTree>
    <p:extLst>
      <p:ext uri="{BB962C8B-B14F-4D97-AF65-F5344CB8AC3E}">
        <p14:creationId xmlns:p14="http://schemas.microsoft.com/office/powerpoint/2010/main" val="17657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"/>
    </mc:Choice>
    <mc:Fallback xmlns="">
      <p:transition spd="slow" advTm="5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Post-Analysis Update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5" y="1205925"/>
            <a:ext cx="743361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1592" indent="-457200" fontAlgn="auto">
              <a:lnSpc>
                <a:spcPct val="120000"/>
              </a:lnSpc>
              <a:spcAft>
                <a:spcPts val="17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Governor signed SB 999 into law, effective January 1, 2017</a:t>
            </a:r>
          </a:p>
          <a:p>
            <a:pPr marL="591592" indent="-457200" fontAlgn="auto">
              <a:lnSpc>
                <a:spcPct val="120000"/>
              </a:lnSpc>
              <a:spcAft>
                <a:spcPts val="17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Anecdotal evidence that consumers and pharmacists are not aware of the policy change</a:t>
            </a:r>
          </a:p>
          <a:p>
            <a:pPr marL="591592" indent="-457200" fontAlgn="auto">
              <a:lnSpc>
                <a:spcPct val="120000"/>
              </a:lnSpc>
              <a:spcAft>
                <a:spcPts val="17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Verdana" charset="0"/>
                <a:cs typeface="Verdana" charset="0"/>
              </a:rPr>
              <a:t>Insurers slow to adopt the policy change</a:t>
            </a:r>
          </a:p>
          <a:p>
            <a:pPr marL="591592" indent="-457200" fontAlgn="auto">
              <a:lnSpc>
                <a:spcPct val="120000"/>
              </a:lnSpc>
              <a:spcAft>
                <a:spcPts val="17"/>
              </a:spcAft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1" y="3445237"/>
            <a:ext cx="7480300" cy="27559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578997" y="5715000"/>
            <a:ext cx="2789499" cy="0"/>
          </a:xfrm>
          <a:prstGeom prst="line">
            <a:avLst/>
          </a:prstGeom>
          <a:ln w="730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8851" y="6052595"/>
            <a:ext cx="4978962" cy="24114"/>
          </a:xfrm>
          <a:prstGeom prst="line">
            <a:avLst/>
          </a:prstGeom>
          <a:ln w="730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"/>
    </mc:Choice>
    <mc:Fallback xmlns="">
      <p:transition spd="slow" advTm="5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Thank</a:t>
            </a:r>
            <a:r>
              <a:rPr lang="en-US" sz="54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 </a:t>
            </a: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You!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11" y="792717"/>
            <a:ext cx="793083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392" algn="ctr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</a:pPr>
            <a:endParaRPr lang="en-US" sz="28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34392" algn="ctr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For more information on the </a:t>
            </a:r>
          </a:p>
          <a:p>
            <a:pPr marL="134392" algn="ctr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California Health Benefits Review Program, visit: </a:t>
            </a:r>
            <a:r>
              <a:rPr lang="en-US" sz="2800" b="1" i="1" dirty="0" err="1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www.chbrp.org</a:t>
            </a:r>
            <a:r>
              <a:rPr lang="en-US" sz="2800" b="1" i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 </a:t>
            </a:r>
          </a:p>
          <a:p>
            <a:pPr marL="236462" indent="-10207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Wingdings 3" charset="2"/>
              <a:buChar char=""/>
            </a:pPr>
            <a:endParaRPr lang="en-US" sz="28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36462" indent="-102070" defTabSz="435496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278" y="29718000"/>
            <a:ext cx="6924777" cy="379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678" y="29870400"/>
            <a:ext cx="6924777" cy="3791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078" y="30022800"/>
            <a:ext cx="6924777" cy="3791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478" y="30175200"/>
            <a:ext cx="6924777" cy="3791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878" y="30327600"/>
            <a:ext cx="6924777" cy="3791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08" y="3327837"/>
            <a:ext cx="4542786" cy="24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"/>
    </mc:Choice>
    <mc:Fallback xmlns="">
      <p:transition spd="slow" advTm="20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 sz="3600" dirty="0"/>
              <a:t>		</a:t>
            </a:r>
            <a:r>
              <a:rPr lang="en-US" altLang="en-US" sz="3200" b="1" dirty="0">
                <a:solidFill>
                  <a:srgbClr val="66CCFF"/>
                </a:solidFill>
              </a:rPr>
              <a:t>Presenter Disclosures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057400"/>
            <a:ext cx="8686800" cy="1143000"/>
          </a:xfrm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66CCFF"/>
                </a:solidFill>
                <a:latin typeface="Arial" charset="0"/>
              </a:rPr>
              <a:t>(1)	The following personal financial relationships with commercial interests relevant to this presentation existed during the past 12 months:</a:t>
            </a:r>
            <a:endParaRPr lang="en-US" altLang="en-US" sz="2400" dirty="0">
              <a:solidFill>
                <a:srgbClr val="66CCFF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1712913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" y="1789113"/>
            <a:ext cx="792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4800" y="1295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2"/>
                </a:solidFill>
              </a:rPr>
              <a:t>Sara McMenamin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361791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bg2"/>
                </a:solidFill>
              </a:rPr>
              <a:t>No </a:t>
            </a:r>
            <a:r>
              <a:rPr lang="en-US" altLang="en-US" sz="2400" dirty="0">
                <a:solidFill>
                  <a:schemeClr val="bg2"/>
                </a:solidFill>
              </a:rPr>
              <a:t>relationships to </a:t>
            </a:r>
            <a:r>
              <a:rPr lang="en-US" altLang="en-US" sz="2400" dirty="0" smtClean="0">
                <a:solidFill>
                  <a:schemeClr val="bg2"/>
                </a:solidFill>
              </a:rPr>
              <a:t>disclose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3617913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"/>
    </mc:Choice>
    <mc:Fallback xmlns="">
      <p:transition spd="slow" advTm="29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Acknowledgements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11" y="1236193"/>
            <a:ext cx="72780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Coauthors</a:t>
            </a: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Shana Alex Charles, PhD, MPP</a:t>
            </a:r>
            <a:r>
              <a:rPr lang="en-US" altLang="es-ES_tradnl" b="1" baseline="30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1</a:t>
            </a:r>
            <a:endParaRPr lang="en-US" altLang="es-ES_tradnl" b="1" dirty="0" smtClean="0">
              <a:solidFill>
                <a:schemeClr val="bg2"/>
              </a:solidFill>
              <a:latin typeface="+mj-lt"/>
              <a:ea typeface="Avenir Next Condensed" charset="0"/>
              <a:cs typeface="Avenir Next Condensed" charset="0"/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Nadia Tabatabaeepour</a:t>
            </a:r>
            <a:r>
              <a:rPr lang="en-US" altLang="es-ES_tradnl" b="1" baseline="30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2</a:t>
            </a:r>
            <a:endParaRPr lang="en-US" altLang="es-ES_tradnl" b="1" dirty="0" smtClean="0">
              <a:solidFill>
                <a:schemeClr val="bg2"/>
              </a:solidFill>
              <a:latin typeface="+mj-lt"/>
              <a:ea typeface="Avenir Next Condensed" charset="0"/>
              <a:cs typeface="Avenir Next Condensed" charset="0"/>
            </a:endParaRP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Erin </a:t>
            </a:r>
            <a:r>
              <a:rPr lang="en-US" altLang="es-ES_tradnl" b="1" dirty="0" err="1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Shigekawa</a:t>
            </a: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, MPH</a:t>
            </a:r>
            <a:r>
              <a:rPr lang="en-US" altLang="es-ES_tradnl" b="1" baseline="30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3</a:t>
            </a: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s-ES_tradnl" b="1" dirty="0" err="1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Garen</a:t>
            </a: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 Corbett</a:t>
            </a:r>
            <a:r>
              <a:rPr lang="en-US" altLang="es-ES_tradnl" b="1" dirty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, </a:t>
            </a: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MS</a:t>
            </a:r>
            <a:r>
              <a:rPr lang="en-US" altLang="es-ES_tradnl" b="1" baseline="30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3</a:t>
            </a:r>
            <a:r>
              <a:rPr lang="en-US" altLang="es-ES_tradnl" b="1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 </a:t>
            </a:r>
          </a:p>
          <a:p>
            <a:pPr marL="1085850" lvl="2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s-ES_tradnl" sz="2000" baseline="30000" dirty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1</a:t>
            </a:r>
            <a:r>
              <a:rPr lang="en-US" altLang="es-ES_tradnl" sz="2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University of California, Los Angeles, and California State University, Fullerton</a:t>
            </a:r>
          </a:p>
          <a:p>
            <a:pPr marL="1085850" lvl="2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s-ES_tradnl" sz="2000" baseline="30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2</a:t>
            </a:r>
            <a:r>
              <a:rPr lang="en-US" altLang="es-ES_tradnl" sz="2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University of California, San Diego</a:t>
            </a:r>
          </a:p>
          <a:p>
            <a:pPr marL="1085850" lvl="2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aseline="30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3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California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Health Benefits Review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ea typeface="Avenir Next Condensed" charset="0"/>
                <a:cs typeface="Avenir Next Condensed" charset="0"/>
              </a:rPr>
              <a:t>Program</a:t>
            </a:r>
            <a:endParaRPr lang="en-US" altLang="es-ES_tradnl" sz="2000" dirty="0">
              <a:solidFill>
                <a:schemeClr val="bg2"/>
              </a:solidFill>
              <a:latin typeface="+mj-lt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"/>
    </mc:Choice>
    <mc:Fallback xmlns="">
      <p:transition spd="slow" advTm="6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416" y="298924"/>
            <a:ext cx="814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Learning Objectives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5" y="1385929"/>
            <a:ext cx="781558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To introduce the California Health Benefits Review Program</a:t>
            </a:r>
          </a:p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To describe current policies regarding limits on contraceptive supplies</a:t>
            </a:r>
          </a:p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To summarize the estimated cost and public health impacts of legislation in California to allow dispensing contraceptives in a one-year supply</a:t>
            </a:r>
          </a:p>
        </p:txBody>
      </p:sp>
    </p:spTree>
    <p:extLst>
      <p:ext uri="{BB962C8B-B14F-4D97-AF65-F5344CB8AC3E}">
        <p14:creationId xmlns:p14="http://schemas.microsoft.com/office/powerpoint/2010/main" val="9444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"/>
    </mc:Choice>
    <mc:Fallback xmlns="">
      <p:transition spd="slow" advTm="6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California Health Benefits Review Program (CHBRP)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58" y="1852642"/>
            <a:ext cx="727807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Legislatively established in 2002</a:t>
            </a:r>
          </a:p>
          <a:p>
            <a:pPr marL="934492" lvl="1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Analysis of health insurance benefits related legislation introduced in California</a:t>
            </a:r>
          </a:p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s-ES_tradnl" dirty="0">
                <a:solidFill>
                  <a:schemeClr val="bg1"/>
                </a:solidFill>
                <a:ea typeface="Verdana" charset="0"/>
                <a:cs typeface="Verdana" charset="0"/>
              </a:rPr>
              <a:t>Leverages faculty, researchers, and policy analysts from the UC system, and an independent </a:t>
            </a:r>
            <a:r>
              <a:rPr lang="en-US" altLang="es-ES_tradnl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actuarial firm</a:t>
            </a:r>
            <a:endParaRPr lang="en-US" dirty="0" smtClean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Funded through a health plan tax</a:t>
            </a:r>
          </a:p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Rapid turnaround - 60-day timeline</a:t>
            </a:r>
            <a:r>
              <a:rPr lang="en-US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charset="0"/>
                <a:cs typeface="Verdana" charset="0"/>
              </a:rPr>
              <a:t>Neutral and does not provide specific recommendations</a:t>
            </a:r>
            <a:endParaRPr lang="en-US" altLang="es-ES_tradnl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2392" y="1642189"/>
            <a:ext cx="7259216" cy="44422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ea typeface="Avenir Next" charset="0"/>
                <a:cs typeface="Avenir Next" charset="0"/>
              </a:rPr>
              <a:t>Policy Landscape</a:t>
            </a:r>
          </a:p>
          <a:p>
            <a:r>
              <a:rPr lang="en-US" sz="2800" dirty="0" smtClean="0">
                <a:latin typeface="+mj-lt"/>
                <a:ea typeface="Avenir Next" charset="0"/>
                <a:cs typeface="Avenir Next" charset="0"/>
              </a:rPr>
              <a:t>Background of Disease or Condition</a:t>
            </a:r>
          </a:p>
          <a:p>
            <a:r>
              <a:rPr lang="en-US" sz="2800" dirty="0" smtClean="0">
                <a:latin typeface="+mj-lt"/>
                <a:ea typeface="Avenir Next" charset="0"/>
                <a:cs typeface="Avenir Next" charset="0"/>
              </a:rPr>
              <a:t>Medical Effectiveness</a:t>
            </a:r>
          </a:p>
          <a:p>
            <a:r>
              <a:rPr lang="en-US" sz="2800" dirty="0" smtClean="0">
                <a:latin typeface="+mj-lt"/>
                <a:ea typeface="Avenir Next" charset="0"/>
                <a:cs typeface="Avenir Next" charset="0"/>
              </a:rPr>
              <a:t>Cost and Utilization Impacts</a:t>
            </a:r>
          </a:p>
          <a:p>
            <a:r>
              <a:rPr lang="en-US" sz="2800" dirty="0" smtClean="0">
                <a:latin typeface="+mj-lt"/>
                <a:ea typeface="Avenir Next" charset="0"/>
                <a:cs typeface="Avenir Next" charset="0"/>
              </a:rPr>
              <a:t>Public Health Impacts</a:t>
            </a:r>
          </a:p>
          <a:p>
            <a:pPr lvl="1"/>
            <a:r>
              <a:rPr lang="en-US" dirty="0" smtClean="0">
                <a:latin typeface="+mj-lt"/>
                <a:ea typeface="Avenir Next" charset="0"/>
                <a:cs typeface="Avenir Next" charset="0"/>
              </a:rPr>
              <a:t>Impacts on Health Disparities</a:t>
            </a:r>
          </a:p>
          <a:p>
            <a:pPr lvl="1"/>
            <a:r>
              <a:rPr lang="en-US" dirty="0" smtClean="0">
                <a:latin typeface="+mj-lt"/>
                <a:ea typeface="Avenir Next" charset="0"/>
                <a:cs typeface="Avenir Next" charset="0"/>
              </a:rPr>
              <a:t>Impacts on Social Determinants of Health</a:t>
            </a:r>
          </a:p>
          <a:p>
            <a:r>
              <a:rPr lang="en-US" sz="2800" dirty="0" smtClean="0">
                <a:latin typeface="+mj-lt"/>
                <a:ea typeface="Avenir Next" charset="0"/>
                <a:cs typeface="Avenir Next" charset="0"/>
              </a:rPr>
              <a:t>Long Term Cost and Health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197" y="679195"/>
            <a:ext cx="8141607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72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spc="-113" dirty="0" smtClean="0">
                <a:ln w="3175">
                  <a:noFill/>
                </a:ln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CHBRP Evaluation</a:t>
            </a:r>
            <a:endParaRPr lang="en-US" sz="3600" spc="-113" dirty="0">
              <a:ln w="3175">
                <a:noFill/>
              </a:ln>
              <a:solidFill>
                <a:schemeClr val="accent1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"/>
    </mc:Choice>
    <mc:Fallback xmlns="">
      <p:transition spd="slow" advTm="6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Contraceptive Coverage Policy Landscape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11" y="1254672"/>
            <a:ext cx="7897457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The Affordable Care Act</a:t>
            </a:r>
          </a:p>
          <a:p>
            <a:pPr marL="47729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California</a:t>
            </a:r>
          </a:p>
          <a:p>
            <a:pPr marL="934492" lvl="1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Senate Bill 1053 (2014)</a:t>
            </a:r>
          </a:p>
          <a:p>
            <a:pPr marL="1391692" lvl="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Contraceptive coverage</a:t>
            </a:r>
          </a:p>
          <a:p>
            <a:pPr marL="934492" lvl="1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Business professions code</a:t>
            </a:r>
          </a:p>
          <a:p>
            <a:pPr marL="1391692" lvl="2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Limits dispensing to a 90-day supply</a:t>
            </a:r>
          </a:p>
        </p:txBody>
      </p:sp>
    </p:spTree>
    <p:extLst>
      <p:ext uri="{BB962C8B-B14F-4D97-AF65-F5344CB8AC3E}">
        <p14:creationId xmlns:p14="http://schemas.microsoft.com/office/powerpoint/2010/main" val="16916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"/>
    </mc:Choice>
    <mc:Fallback xmlns="">
      <p:transition spd="slow" advTm="59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Background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61" y="990481"/>
            <a:ext cx="789745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Unintended pregnancy in California</a:t>
            </a:r>
          </a:p>
          <a:p>
            <a:pPr marL="1505992" lvl="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53% (516,000/year)</a:t>
            </a:r>
          </a:p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Unintended pregnancy leads to worse </a:t>
            </a:r>
            <a:r>
              <a:rPr lang="en-US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health outcomes for mother and child</a:t>
            </a:r>
          </a:p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Consistent use of effective contraceptives reduces risk of unintended pregnancy</a:t>
            </a:r>
          </a:p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35% of women in California use contraception inconsistently, incorrectly, or not at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all</a:t>
            </a:r>
          </a:p>
          <a:p>
            <a:pPr marL="591592" indent="-4572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29% using contraceptives use pills, patches, or rings</a:t>
            </a:r>
            <a:endParaRPr lang="en-US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"/>
    </mc:Choice>
    <mc:Fallback xmlns="">
      <p:transition spd="slow" advTm="5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2009422"/>
            <a:ext cx="8483598" cy="2280356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211" y="282595"/>
            <a:ext cx="814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8C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</a:rPr>
              <a:t>Senate Bill 999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11" y="1254672"/>
            <a:ext cx="7278077" cy="4926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392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Introduced in California in 2016:</a:t>
            </a:r>
          </a:p>
          <a:p>
            <a:pPr marL="934492" lvl="1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Requires health plans and insurers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to cover a 12-month supply of FDA-approved contraceptive pills, patches, and rings dispensed at one time.</a:t>
            </a:r>
          </a:p>
          <a:p>
            <a:pPr marL="934492" lvl="1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Exempts contraceptives from current law to 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allow pharmacists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to dispense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a 12-month supply of contraceptive pills, patches, and rings at one time.</a:t>
            </a:r>
          </a:p>
          <a:p>
            <a:pPr marL="934492" lvl="1" indent="-342900">
              <a:lnSpc>
                <a:spcPct val="120000"/>
              </a:lnSpc>
              <a:spcAft>
                <a:spcPts val="17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Allows patients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to request a 12-month supply directly from their pharmacist </a:t>
            </a:r>
          </a:p>
        </p:txBody>
      </p:sp>
    </p:spTree>
    <p:extLst>
      <p:ext uri="{BB962C8B-B14F-4D97-AF65-F5344CB8AC3E}">
        <p14:creationId xmlns:p14="http://schemas.microsoft.com/office/powerpoint/2010/main" val="16912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"/>
    </mc:Choice>
    <mc:Fallback xmlns="">
      <p:transition spd="slow" advTm="5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dhsci-scenery-dark">
  <a:themeElements>
    <a:clrScheme name="Custom 5">
      <a:dk1>
        <a:srgbClr val="262626"/>
      </a:dk1>
      <a:lt1>
        <a:sysClr val="window" lastClr="FFFFFF"/>
      </a:lt1>
      <a:dk2>
        <a:srgbClr val="569BBE"/>
      </a:dk2>
      <a:lt2>
        <a:srgbClr val="FFFFFF"/>
      </a:lt2>
      <a:accent1>
        <a:srgbClr val="00245D"/>
      </a:accent1>
      <a:accent2>
        <a:srgbClr val="6A85BA"/>
      </a:accent2>
      <a:accent3>
        <a:srgbClr val="59B297"/>
      </a:accent3>
      <a:accent4>
        <a:srgbClr val="24ADAE"/>
      </a:accent4>
      <a:accent5>
        <a:srgbClr val="A1BF87"/>
      </a:accent5>
      <a:accent6>
        <a:srgbClr val="4D361E"/>
      </a:accent6>
      <a:hlink>
        <a:srgbClr val="0036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14663</TotalTime>
  <Words>784</Words>
  <Application>Microsoft Office PowerPoint</Application>
  <PresentationFormat>On-screen Show (4:3)</PresentationFormat>
  <Paragraphs>153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ucsdhsci-scenery-dark</vt:lpstr>
      <vt:lpstr>             Implications of Dispensing Self-Administered Hormonal Contraceptives in a One Year Supply:  A California Case Study</vt:lpstr>
      <vt:lpstr>  Presenter 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Sciences Strategic Growth: Capital Initiatives</dc:title>
  <dc:creator>jeharris</dc:creator>
  <cp:lastModifiedBy>Karla Wood</cp:lastModifiedBy>
  <cp:revision>764</cp:revision>
  <cp:lastPrinted>2017-10-11T20:47:29Z</cp:lastPrinted>
  <dcterms:created xsi:type="dcterms:W3CDTF">2011-05-04T05:18:10Z</dcterms:created>
  <dcterms:modified xsi:type="dcterms:W3CDTF">2017-11-13T19:00:53Z</dcterms:modified>
</cp:coreProperties>
</file>